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0" r:id="rId8"/>
    <p:sldId id="262" r:id="rId9"/>
    <p:sldId id="261" r:id="rId10"/>
    <p:sldId id="263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0A1-8EC7-4287-A502-C89AE1D4E477}" type="datetimeFigureOut">
              <a:rPr lang="sr-Latn-CS" smtClean="0"/>
              <a:pPr/>
              <a:t>3.10.2014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49A3-7EE7-4CE9-BCC7-ECD2B900AF6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0A1-8EC7-4287-A502-C89AE1D4E477}" type="datetimeFigureOut">
              <a:rPr lang="sr-Latn-CS" smtClean="0"/>
              <a:pPr/>
              <a:t>3.10.2014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49A3-7EE7-4CE9-BCC7-ECD2B900AF6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0A1-8EC7-4287-A502-C89AE1D4E477}" type="datetimeFigureOut">
              <a:rPr lang="sr-Latn-CS" smtClean="0"/>
              <a:pPr/>
              <a:t>3.10.2014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49A3-7EE7-4CE9-BCC7-ECD2B900AF6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0A1-8EC7-4287-A502-C89AE1D4E477}" type="datetimeFigureOut">
              <a:rPr lang="sr-Latn-CS" smtClean="0"/>
              <a:pPr/>
              <a:t>3.10.2014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49A3-7EE7-4CE9-BCC7-ECD2B900AF6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0A1-8EC7-4287-A502-C89AE1D4E477}" type="datetimeFigureOut">
              <a:rPr lang="sr-Latn-CS" smtClean="0"/>
              <a:pPr/>
              <a:t>3.10.2014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49A3-7EE7-4CE9-BCC7-ECD2B900AF6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0A1-8EC7-4287-A502-C89AE1D4E477}" type="datetimeFigureOut">
              <a:rPr lang="sr-Latn-CS" smtClean="0"/>
              <a:pPr/>
              <a:t>3.10.2014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49A3-7EE7-4CE9-BCC7-ECD2B900AF6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0A1-8EC7-4287-A502-C89AE1D4E477}" type="datetimeFigureOut">
              <a:rPr lang="sr-Latn-CS" smtClean="0"/>
              <a:pPr/>
              <a:t>3.10.2014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49A3-7EE7-4CE9-BCC7-ECD2B900AF6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0A1-8EC7-4287-A502-C89AE1D4E477}" type="datetimeFigureOut">
              <a:rPr lang="sr-Latn-CS" smtClean="0"/>
              <a:pPr/>
              <a:t>3.10.2014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49A3-7EE7-4CE9-BCC7-ECD2B900AF6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0A1-8EC7-4287-A502-C89AE1D4E477}" type="datetimeFigureOut">
              <a:rPr lang="sr-Latn-CS" smtClean="0"/>
              <a:pPr/>
              <a:t>3.10.2014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49A3-7EE7-4CE9-BCC7-ECD2B900AF6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0A1-8EC7-4287-A502-C89AE1D4E477}" type="datetimeFigureOut">
              <a:rPr lang="sr-Latn-CS" smtClean="0"/>
              <a:pPr/>
              <a:t>3.10.2014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49A3-7EE7-4CE9-BCC7-ECD2B900AF6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0A1-8EC7-4287-A502-C89AE1D4E477}" type="datetimeFigureOut">
              <a:rPr lang="sr-Latn-CS" smtClean="0"/>
              <a:pPr/>
              <a:t>3.10.2014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49A3-7EE7-4CE9-BCC7-ECD2B900AF6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10A1-8EC7-4287-A502-C89AE1D4E477}" type="datetimeFigureOut">
              <a:rPr lang="sr-Latn-CS" smtClean="0"/>
              <a:pPr/>
              <a:t>3.10.2014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49A3-7EE7-4CE9-BCC7-ECD2B900AF6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veyamuna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ja\AppData\Local\Temp\iskcon50lgot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7" y="1123950"/>
            <a:ext cx="4391025" cy="4610100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785918" y="16430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THANK YOU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s-Latn-BA" dirty="0" smtClean="0"/>
              <a:t>Contact: </a:t>
            </a:r>
          </a:p>
          <a:p>
            <a:pPr>
              <a:buNone/>
            </a:pPr>
            <a:endParaRPr lang="bs-Latn-BA" dirty="0"/>
          </a:p>
          <a:p>
            <a:pPr>
              <a:buNone/>
            </a:pPr>
            <a:r>
              <a:rPr lang="en-GB" dirty="0" smtClean="0"/>
              <a:t>madayanti.sns </a:t>
            </a:r>
            <a:r>
              <a:rPr lang="bs-Latn-BA" dirty="0"/>
              <a:t>@</a:t>
            </a:r>
            <a:r>
              <a:rPr lang="bs-Latn-BA" dirty="0" smtClean="0"/>
              <a:t>gmail.com</a:t>
            </a:r>
          </a:p>
          <a:p>
            <a:pPr>
              <a:buNone/>
            </a:pPr>
            <a:endParaRPr lang="bs-Latn-BA" dirty="0"/>
          </a:p>
          <a:p>
            <a:pPr>
              <a:buNone/>
            </a:pPr>
            <a:endParaRPr lang="bs-Latn-BA" dirty="0" smtClean="0"/>
          </a:p>
          <a:p>
            <a:pPr>
              <a:buNone/>
            </a:pP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Mapping of the events and creation of the plan of action ( by end 2014) 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dirty="0"/>
              <a:t> </a:t>
            </a:r>
            <a:endParaRPr lang="bs-Latn-BA" dirty="0"/>
          </a:p>
          <a:p>
            <a:pPr lvl="0"/>
            <a:r>
              <a:rPr lang="en-GB" dirty="0"/>
              <a:t>Name of coordinator for </a:t>
            </a:r>
            <a:r>
              <a:rPr lang="bs-Latn-BA" dirty="0" err="1" smtClean="0"/>
              <a:t>y</a:t>
            </a:r>
            <a:r>
              <a:rPr lang="en-GB" dirty="0" err="1" smtClean="0"/>
              <a:t>atra</a:t>
            </a:r>
            <a:r>
              <a:rPr lang="en-GB" dirty="0" smtClean="0"/>
              <a:t> </a:t>
            </a:r>
            <a:endParaRPr lang="bs-Latn-BA" dirty="0"/>
          </a:p>
          <a:p>
            <a:r>
              <a:rPr lang="en-GB" dirty="0" err="1"/>
              <a:t>Yatrsa</a:t>
            </a:r>
            <a:r>
              <a:rPr lang="en-GB" dirty="0"/>
              <a:t> with coordinators:</a:t>
            </a:r>
            <a:endParaRPr lang="bs-Latn-BA" dirty="0"/>
          </a:p>
          <a:p>
            <a:pPr lvl="0">
              <a:buNone/>
            </a:pPr>
            <a:r>
              <a:rPr lang="bs-Latn-BA" dirty="0" smtClean="0"/>
              <a:t>      </a:t>
            </a:r>
            <a:r>
              <a:rPr lang="en-GB" dirty="0" smtClean="0"/>
              <a:t>Germany </a:t>
            </a:r>
            <a:r>
              <a:rPr lang="en-GB" dirty="0"/>
              <a:t>– Dina-</a:t>
            </a:r>
            <a:r>
              <a:rPr lang="en-GB" dirty="0" err="1"/>
              <a:t>Sharana</a:t>
            </a:r>
            <a:r>
              <a:rPr lang="en-GB" dirty="0"/>
              <a:t> </a:t>
            </a:r>
            <a:r>
              <a:rPr lang="en-GB" dirty="0" err="1"/>
              <a:t>dd</a:t>
            </a:r>
            <a:r>
              <a:rPr lang="en-GB" dirty="0"/>
              <a:t> , UK&amp; Ireland - </a:t>
            </a:r>
            <a:r>
              <a:rPr lang="en-GB" dirty="0" err="1"/>
              <a:t>Devaki</a:t>
            </a:r>
            <a:r>
              <a:rPr lang="en-GB" dirty="0"/>
              <a:t> </a:t>
            </a:r>
            <a:r>
              <a:rPr lang="en-GB" dirty="0" err="1"/>
              <a:t>Dasi</a:t>
            </a:r>
            <a:r>
              <a:rPr lang="en-GB" dirty="0"/>
              <a:t> , Belgium -</a:t>
            </a:r>
            <a:r>
              <a:rPr lang="en-GB" dirty="0" err="1"/>
              <a:t>Mahaprabu</a:t>
            </a:r>
            <a:r>
              <a:rPr lang="en-GB" dirty="0"/>
              <a:t> das , Hungary -</a:t>
            </a:r>
            <a:r>
              <a:rPr lang="bs-Latn-BA" dirty="0"/>
              <a:t>Gandharvika Prema dd</a:t>
            </a:r>
            <a:r>
              <a:rPr lang="en-GB" dirty="0"/>
              <a:t>, Italy- </a:t>
            </a:r>
            <a:r>
              <a:rPr lang="en-GB" dirty="0" err="1"/>
              <a:t>Dayanidhi</a:t>
            </a:r>
            <a:r>
              <a:rPr lang="en-GB" dirty="0"/>
              <a:t> das, Croatia -</a:t>
            </a:r>
            <a:r>
              <a:rPr lang="en-GB" dirty="0" err="1"/>
              <a:t>Isvara</a:t>
            </a:r>
            <a:r>
              <a:rPr lang="en-GB" dirty="0"/>
              <a:t> </a:t>
            </a:r>
            <a:r>
              <a:rPr lang="en-GB" dirty="0" err="1"/>
              <a:t>puri</a:t>
            </a:r>
            <a:r>
              <a:rPr lang="en-GB" dirty="0"/>
              <a:t> das, Macedonia -</a:t>
            </a:r>
            <a:r>
              <a:rPr lang="bs-Latn-BA" dirty="0"/>
              <a:t>Vraja Kisor das</a:t>
            </a:r>
            <a:r>
              <a:rPr lang="en-GB" dirty="0"/>
              <a:t>, Norway -</a:t>
            </a:r>
            <a:r>
              <a:rPr lang="bs-Latn-BA" dirty="0"/>
              <a:t>Yudhistira das</a:t>
            </a:r>
            <a:r>
              <a:rPr lang="en-GB" dirty="0"/>
              <a:t>, Denmark -</a:t>
            </a:r>
            <a:r>
              <a:rPr lang="bs-Latn-BA" dirty="0"/>
              <a:t>Janeshvara prabhu</a:t>
            </a:r>
          </a:p>
          <a:p>
            <a:pPr>
              <a:buNone/>
            </a:pPr>
            <a:r>
              <a:rPr lang="en-GB" dirty="0"/>
              <a:t> </a:t>
            </a:r>
            <a:endParaRPr lang="bs-Latn-BA" dirty="0"/>
          </a:p>
          <a:p>
            <a:pPr lvl="0"/>
            <a:r>
              <a:rPr lang="en-GB" dirty="0"/>
              <a:t>Plan of action for </a:t>
            </a:r>
            <a:r>
              <a:rPr lang="en-GB" dirty="0" err="1"/>
              <a:t>yatras</a:t>
            </a:r>
            <a:r>
              <a:rPr lang="en-GB" dirty="0"/>
              <a:t> </a:t>
            </a:r>
            <a:endParaRPr lang="bs-Latn-BA" dirty="0"/>
          </a:p>
          <a:p>
            <a:pPr>
              <a:buNone/>
            </a:pPr>
            <a:r>
              <a:rPr lang="en-GB" dirty="0"/>
              <a:t> </a:t>
            </a:r>
            <a:endParaRPr lang="bs-Latn-BA" dirty="0"/>
          </a:p>
          <a:p>
            <a:pPr lvl="0">
              <a:buNone/>
            </a:pPr>
            <a:r>
              <a:rPr lang="bs-Latn-BA" dirty="0" smtClean="0"/>
              <a:t>1. </a:t>
            </a:r>
            <a:r>
              <a:rPr lang="en-GB" dirty="0" smtClean="0"/>
              <a:t>Events </a:t>
            </a:r>
            <a:r>
              <a:rPr lang="en-GB" dirty="0"/>
              <a:t>specially created for this occasion ( according to the target population – devotees, general public, media, politicians, youth...)</a:t>
            </a:r>
            <a:endParaRPr lang="bs-Latn-BA" dirty="0"/>
          </a:p>
          <a:p>
            <a:r>
              <a:rPr lang="en-GB" dirty="0"/>
              <a:t>(examples:  interreligious meetings, conferences, VIP events, concerts , expeditions, drama, </a:t>
            </a:r>
            <a:r>
              <a:rPr lang="en-GB" dirty="0" err="1"/>
              <a:t>ratha-ytras</a:t>
            </a:r>
            <a:r>
              <a:rPr lang="en-GB" dirty="0"/>
              <a:t>...)  </a:t>
            </a:r>
            <a:endParaRPr lang="bs-Latn-BA" dirty="0"/>
          </a:p>
          <a:p>
            <a:pPr lvl="0">
              <a:buNone/>
            </a:pPr>
            <a:r>
              <a:rPr lang="bs-Latn-BA" dirty="0" smtClean="0"/>
              <a:t>2. </a:t>
            </a:r>
            <a:r>
              <a:rPr lang="en-GB" dirty="0" smtClean="0"/>
              <a:t>Events </a:t>
            </a:r>
            <a:r>
              <a:rPr lang="en-GB" dirty="0"/>
              <a:t>that will be dedicated for </a:t>
            </a:r>
            <a:r>
              <a:rPr lang="bs-Latn-BA" dirty="0"/>
              <a:t>50th anniversary celebrations </a:t>
            </a:r>
            <a:r>
              <a:rPr lang="en-GB" dirty="0"/>
              <a:t>( festivals, </a:t>
            </a:r>
            <a:r>
              <a:rPr lang="en-GB" dirty="0" err="1"/>
              <a:t>ratha-ytras</a:t>
            </a:r>
            <a:r>
              <a:rPr lang="en-GB" dirty="0"/>
              <a:t>, </a:t>
            </a:r>
            <a:r>
              <a:rPr lang="en-GB" dirty="0" err="1"/>
              <a:t>kirtans</a:t>
            </a:r>
            <a:r>
              <a:rPr lang="en-GB" dirty="0"/>
              <a:t>...) </a:t>
            </a:r>
            <a:endParaRPr lang="bs-Latn-BA" dirty="0"/>
          </a:p>
          <a:p>
            <a:endParaRPr lang="bs-Latn-BA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500166" y="1285860"/>
            <a:ext cx="304800" cy="304800"/>
          </a:xfrm>
          <a:prstGeom prst="rect">
            <a:avLst/>
          </a:prstGeom>
        </p:spPr>
      </p:pic>
      <p:pic>
        <p:nvPicPr>
          <p:cNvPr id="6" name="3Recorded Sound">
            <a:hlinkClick r:id="" action="ppaction://media"/>
          </p:cNvPr>
          <p:cNvPicPr>
            <a:picLocks noRot="1" noChangeAspect="1"/>
          </p:cNvPicPr>
          <p:nvPr>
            <a:wavAudioFile r:embed="rId2" name="3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643438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One big event for the Europe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London</a:t>
            </a:r>
            <a:r>
              <a:rPr lang="en-GB" dirty="0"/>
              <a:t>? </a:t>
            </a:r>
            <a:endParaRPr lang="bs-Latn-BA" dirty="0"/>
          </a:p>
          <a:p>
            <a:pPr lvl="0"/>
            <a:r>
              <a:rPr lang="en-GB" dirty="0"/>
              <a:t>Suggestions </a:t>
            </a:r>
            <a:endParaRPr lang="bs-Latn-BA" dirty="0"/>
          </a:p>
          <a:p>
            <a:endParaRPr lang="bs-Latn-BA" dirty="0"/>
          </a:p>
        </p:txBody>
      </p:sp>
      <p:pic>
        <p:nvPicPr>
          <p:cNvPr id="5" name="5Recorded Sound">
            <a:hlinkClick r:id="" action="ppaction://media"/>
          </p:cNvPr>
          <p:cNvPicPr>
            <a:picLocks noRot="1" noChangeAspect="1"/>
          </p:cNvPicPr>
          <p:nvPr>
            <a:wavAudioFile r:embed="rId1" name="5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57224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3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 after the meeting: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 </a:t>
            </a:r>
            <a:endParaRPr lang="bs-Latn-BA" dirty="0"/>
          </a:p>
          <a:p>
            <a:pPr lvl="0"/>
            <a:r>
              <a:rPr lang="en-GB" dirty="0"/>
              <a:t>To appoint coordinators</a:t>
            </a:r>
            <a:endParaRPr lang="bs-Latn-BA" dirty="0"/>
          </a:p>
          <a:p>
            <a:pPr lvl="0"/>
            <a:r>
              <a:rPr lang="en-GB" dirty="0"/>
              <a:t>To send the Plan of action</a:t>
            </a:r>
            <a:endParaRPr lang="bs-Latn-BA" dirty="0"/>
          </a:p>
          <a:p>
            <a:pPr>
              <a:buNone/>
            </a:pPr>
            <a:r>
              <a:rPr lang="en-GB" dirty="0"/>
              <a:t>( to fill the form) </a:t>
            </a:r>
            <a:endParaRPr lang="bs-Latn-BA" dirty="0"/>
          </a:p>
        </p:txBody>
      </p:sp>
      <p:pic>
        <p:nvPicPr>
          <p:cNvPr id="4" name="6Recorded Sound">
            <a:hlinkClick r:id="" action="ppaction://media"/>
          </p:cNvPr>
          <p:cNvPicPr>
            <a:picLocks noRot="1" noChangeAspect="1"/>
          </p:cNvPicPr>
          <p:nvPr>
            <a:wavAudioFile r:embed="rId1" name="6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142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THANK YOU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s-Latn-BA" dirty="0" smtClean="0"/>
              <a:t>Contact: </a:t>
            </a:r>
          </a:p>
          <a:p>
            <a:pPr>
              <a:buNone/>
            </a:pPr>
            <a:endParaRPr lang="bs-Latn-BA" dirty="0"/>
          </a:p>
          <a:p>
            <a:pPr>
              <a:buNone/>
            </a:pPr>
            <a:r>
              <a:rPr lang="en-GB" dirty="0" smtClean="0"/>
              <a:t>madayanti.sns </a:t>
            </a:r>
            <a:r>
              <a:rPr lang="bs-Latn-BA" dirty="0"/>
              <a:t>@</a:t>
            </a:r>
            <a:r>
              <a:rPr lang="bs-Latn-BA" dirty="0" smtClean="0"/>
              <a:t>gmail.com</a:t>
            </a:r>
          </a:p>
          <a:p>
            <a:pPr>
              <a:buNone/>
            </a:pPr>
            <a:endParaRPr lang="bs-Latn-BA" dirty="0"/>
          </a:p>
          <a:p>
            <a:pPr>
              <a:buNone/>
            </a:pPr>
            <a:endParaRPr lang="bs-Latn-BA" dirty="0" smtClean="0"/>
          </a:p>
          <a:p>
            <a:pPr>
              <a:buNone/>
            </a:pPr>
            <a:endParaRPr lang="bs-Latn-BA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1643042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Save Yamuna Campaign</a:t>
            </a:r>
            <a:br>
              <a:rPr lang="bs-Latn-BA" dirty="0" smtClean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b="1" dirty="0" smtClean="0">
                <a:solidFill>
                  <a:schemeClr val="bg1"/>
                </a:solidFill>
                <a:hlinkClick r:id="rId3"/>
              </a:rPr>
              <a:t>www.saveyamuna.org</a:t>
            </a:r>
            <a:r>
              <a:rPr lang="bs-Latn-BA" dirty="0" smtClean="0"/>
              <a:t> </a:t>
            </a:r>
            <a:endParaRPr lang="bs-Latn-BA" dirty="0"/>
          </a:p>
        </p:txBody>
      </p:sp>
      <p:pic>
        <p:nvPicPr>
          <p:cNvPr id="7" name="Content Placeholder 6" descr="20140315_12385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94065" y="2637054"/>
            <a:ext cx="4355869" cy="2452255"/>
          </a:xfrm>
          <a:prstGeom prst="rect">
            <a:avLst/>
          </a:prstGeom>
        </p:spPr>
      </p:pic>
      <p:pic>
        <p:nvPicPr>
          <p:cNvPr id="8" name="7Recorded Sound">
            <a:hlinkClick r:id="" action="ppaction://media"/>
          </p:cNvPr>
          <p:cNvPicPr>
            <a:picLocks noRot="1" noChangeAspect="1"/>
          </p:cNvPicPr>
          <p:nvPr>
            <a:wavAudioFile r:embed="rId1" name="7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1285852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Action by Mann Mandir from Varsana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40000" lnSpcReduction="20000"/>
          </a:bodyPr>
          <a:lstStyle/>
          <a:p>
            <a:r>
              <a:rPr lang="en-US" sz="4500" dirty="0" err="1" smtClean="0"/>
              <a:t>Maan</a:t>
            </a:r>
            <a:r>
              <a:rPr lang="en-US" sz="4500" dirty="0" smtClean="0"/>
              <a:t> </a:t>
            </a:r>
            <a:r>
              <a:rPr lang="en-US" sz="4500" dirty="0" err="1" smtClean="0"/>
              <a:t>Mandir</a:t>
            </a:r>
            <a:r>
              <a:rPr lang="en-US" sz="4500" dirty="0" smtClean="0"/>
              <a:t> has actually picked up speed and volume since it has parted ways with Yamuna </a:t>
            </a:r>
            <a:r>
              <a:rPr lang="en-US" sz="4500" dirty="0" err="1" smtClean="0"/>
              <a:t>Rakshak</a:t>
            </a:r>
            <a:r>
              <a:rPr lang="en-US" sz="4500" dirty="0" smtClean="0"/>
              <a:t> </a:t>
            </a:r>
            <a:r>
              <a:rPr lang="en-US" sz="4500" dirty="0" err="1" smtClean="0"/>
              <a:t>Dal</a:t>
            </a:r>
            <a:r>
              <a:rPr lang="en-US" sz="4500" dirty="0" smtClean="0"/>
              <a:t>. True </a:t>
            </a:r>
            <a:r>
              <a:rPr lang="en-US" sz="4500" dirty="0" err="1" smtClean="0"/>
              <a:t>brajwasis</a:t>
            </a:r>
            <a:r>
              <a:rPr lang="en-US" sz="4500" dirty="0" smtClean="0"/>
              <a:t> have expressed relief and strengthen the campaign. Many more </a:t>
            </a:r>
            <a:r>
              <a:rPr lang="en-US" sz="4500" dirty="0" err="1" smtClean="0"/>
              <a:t>brajwasi</a:t>
            </a:r>
            <a:r>
              <a:rPr lang="en-US" sz="4500" dirty="0" smtClean="0"/>
              <a:t> leaders have now joined in.</a:t>
            </a:r>
          </a:p>
          <a:p>
            <a:r>
              <a:rPr lang="en-US" sz="4500" dirty="0" smtClean="0"/>
              <a:t>the best that has happened is the formation of the new Central government with </a:t>
            </a:r>
            <a:r>
              <a:rPr lang="en-US" sz="4500" dirty="0" err="1" smtClean="0"/>
              <a:t>Narendra</a:t>
            </a:r>
            <a:r>
              <a:rPr lang="en-US" sz="4500" dirty="0" smtClean="0"/>
              <a:t> </a:t>
            </a:r>
            <a:r>
              <a:rPr lang="en-US" sz="4500" dirty="0" err="1" smtClean="0"/>
              <a:t>Modi</a:t>
            </a:r>
            <a:r>
              <a:rPr lang="en-US" sz="4500" dirty="0" smtClean="0"/>
              <a:t> as the new Prime Minister. He has publicly assured of cleansing </a:t>
            </a:r>
            <a:r>
              <a:rPr lang="en-US" sz="4500" dirty="0" err="1" smtClean="0"/>
              <a:t>Ganga</a:t>
            </a:r>
            <a:r>
              <a:rPr lang="en-US" sz="4500" dirty="0" smtClean="0"/>
              <a:t> &amp; Yamuna and has actually formed a special new ministry for this purpose. Miss </a:t>
            </a:r>
            <a:r>
              <a:rPr lang="en-US" sz="4500" dirty="0" err="1" smtClean="0"/>
              <a:t>Uma</a:t>
            </a:r>
            <a:r>
              <a:rPr lang="en-US" sz="4500" dirty="0" smtClean="0"/>
              <a:t> </a:t>
            </a:r>
            <a:r>
              <a:rPr lang="en-US" sz="4500" dirty="0" err="1" smtClean="0"/>
              <a:t>Bharti</a:t>
            </a:r>
            <a:r>
              <a:rPr lang="en-US" sz="4500" dirty="0" smtClean="0"/>
              <a:t> </a:t>
            </a:r>
            <a:r>
              <a:rPr lang="en-US" sz="4500" dirty="0" err="1" smtClean="0"/>
              <a:t>ji</a:t>
            </a:r>
            <a:r>
              <a:rPr lang="en-US" sz="4500" dirty="0" smtClean="0"/>
              <a:t> is the minister.</a:t>
            </a:r>
          </a:p>
          <a:p>
            <a:r>
              <a:rPr lang="en-US" sz="4500" dirty="0" err="1" smtClean="0"/>
              <a:t>Maan</a:t>
            </a:r>
            <a:r>
              <a:rPr lang="en-US" sz="4500" dirty="0" smtClean="0"/>
              <a:t> </a:t>
            </a:r>
            <a:r>
              <a:rPr lang="en-US" sz="4500" dirty="0" err="1" smtClean="0"/>
              <a:t>Mandir</a:t>
            </a:r>
            <a:r>
              <a:rPr lang="en-US" sz="4500" dirty="0" smtClean="0"/>
              <a:t> representatives have met her and the concerned officials. However, the new ministry is evaluating several option before it sets into action and this is taking time.</a:t>
            </a:r>
          </a:p>
          <a:p>
            <a:r>
              <a:rPr lang="en-US" sz="4500" dirty="0" smtClean="0"/>
              <a:t>Meanwhile, the Supreme court has gone slow and their is hardly any movement.</a:t>
            </a:r>
          </a:p>
          <a:p>
            <a:r>
              <a:rPr lang="en-US" sz="4500" dirty="0" smtClean="0"/>
              <a:t>The National Green Tribunal is moving at good speed and involved two IIT's, India's premier Engineering Institutes to formulate a practical solution to clean River </a:t>
            </a:r>
            <a:r>
              <a:rPr lang="en-US" sz="4500" dirty="0" err="1" smtClean="0"/>
              <a:t>YamunaThe</a:t>
            </a:r>
            <a:r>
              <a:rPr lang="en-US" sz="4500" dirty="0" smtClean="0"/>
              <a:t> need for Minimum Eco Flow has been suggested in the new committee.</a:t>
            </a:r>
          </a:p>
          <a:p>
            <a:r>
              <a:rPr lang="en-US" sz="4500" dirty="0" smtClean="0"/>
              <a:t>The local populations of Mathura, </a:t>
            </a:r>
            <a:r>
              <a:rPr lang="en-US" sz="4500" dirty="0" err="1" smtClean="0"/>
              <a:t>Vrindavan</a:t>
            </a:r>
            <a:r>
              <a:rPr lang="en-US" sz="4500" dirty="0" smtClean="0"/>
              <a:t> are whole heartedly joining in the various big demonstrations being held there. The Local Member of Parliament is also sensitized.</a:t>
            </a:r>
          </a:p>
          <a:p>
            <a:r>
              <a:rPr lang="en-US" sz="4500" dirty="0" smtClean="0"/>
              <a:t>People are looking up</a:t>
            </a:r>
            <a:r>
              <a:rPr lang="bs-Latn-BA" sz="4500" dirty="0" smtClean="0"/>
              <a:t> </a:t>
            </a:r>
            <a:r>
              <a:rPr lang="en-US" sz="4500" dirty="0" smtClean="0"/>
              <a:t>to the March 1st 2015 deadline that has been given to the new Government to act. </a:t>
            </a:r>
          </a:p>
          <a:p>
            <a:endParaRPr lang="bs-Latn-BA" dirty="0"/>
          </a:p>
        </p:txBody>
      </p:sp>
      <p:pic>
        <p:nvPicPr>
          <p:cNvPr id="5" name="8Recorded Sound">
            <a:hlinkClick r:id="" action="ppaction://media"/>
          </p:cNvPr>
          <p:cNvPicPr>
            <a:picLocks noRot="1" noChangeAspect="1"/>
          </p:cNvPicPr>
          <p:nvPr>
            <a:wavAudioFile r:embed="rId1" name="8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428728" y="214290"/>
            <a:ext cx="304800" cy="304800"/>
          </a:xfrm>
          <a:prstGeom prst="rect">
            <a:avLst/>
          </a:prstGeom>
        </p:spPr>
      </p:pic>
      <p:pic>
        <p:nvPicPr>
          <p:cNvPr id="6" name="9Recorded Sound">
            <a:hlinkClick r:id="" action="ppaction://media"/>
          </p:cNvPr>
          <p:cNvPicPr>
            <a:picLocks noRot="1" noChangeAspect="1"/>
          </p:cNvPicPr>
          <p:nvPr>
            <a:wavAudioFile r:embed="rId2" name="9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78644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2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Iskcon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What </a:t>
            </a:r>
            <a:r>
              <a:rPr lang="en-GB" dirty="0"/>
              <a:t>we can do?</a:t>
            </a:r>
            <a:endParaRPr lang="bs-Latn-BA" dirty="0"/>
          </a:p>
          <a:p>
            <a:pPr lvl="0"/>
            <a:r>
              <a:rPr lang="en-GB" dirty="0"/>
              <a:t>To remind authorities on their obligation ( to send the letters or </a:t>
            </a:r>
            <a:r>
              <a:rPr lang="bs-Latn-BA" dirty="0" smtClean="0"/>
              <a:t>to </a:t>
            </a:r>
            <a:r>
              <a:rPr lang="en-GB" dirty="0" smtClean="0"/>
              <a:t>meet India</a:t>
            </a:r>
            <a:r>
              <a:rPr lang="bs-Latn-BA" dirty="0" smtClean="0"/>
              <a:t>n</a:t>
            </a:r>
            <a:r>
              <a:rPr lang="en-GB" dirty="0" smtClean="0"/>
              <a:t> </a:t>
            </a:r>
            <a:r>
              <a:rPr lang="en-GB" dirty="0"/>
              <a:t>authorities) </a:t>
            </a:r>
            <a:endParaRPr lang="bs-Latn-BA" dirty="0"/>
          </a:p>
          <a:p>
            <a:pPr lvl="0"/>
            <a:r>
              <a:rPr lang="en-GB" dirty="0"/>
              <a:t>To involve media</a:t>
            </a:r>
            <a:endParaRPr lang="bs-Latn-BA" dirty="0"/>
          </a:p>
          <a:p>
            <a:pPr lvl="0"/>
            <a:r>
              <a:rPr lang="en-GB" dirty="0"/>
              <a:t> To make awareness among devotees and general public  </a:t>
            </a:r>
            <a:endParaRPr lang="bs-Latn-BA" dirty="0"/>
          </a:p>
          <a:p>
            <a:endParaRPr lang="bs-Latn-BA" dirty="0"/>
          </a:p>
        </p:txBody>
      </p:sp>
      <p:pic>
        <p:nvPicPr>
          <p:cNvPr id="4" name="10Recorded Sound">
            <a:hlinkClick r:id="" action="ppaction://media"/>
          </p:cNvPr>
          <p:cNvPicPr>
            <a:picLocks noRot="1" noChangeAspect="1"/>
          </p:cNvPicPr>
          <p:nvPr>
            <a:wavAudioFile r:embed="rId1" name="10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178591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20140315_123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2043" y="4089399"/>
            <a:ext cx="4921957" cy="27686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Yamuna </a:t>
            </a:r>
            <a:r>
              <a:rPr lang="en-GB" dirty="0"/>
              <a:t>before </a:t>
            </a:r>
            <a:endParaRPr lang="bs-Latn-BA" dirty="0" smtClean="0"/>
          </a:p>
          <a:p>
            <a:pPr>
              <a:buNone/>
            </a:pPr>
            <a:r>
              <a:rPr lang="en-GB" dirty="0" err="1" smtClean="0"/>
              <a:t>Hatni</a:t>
            </a:r>
            <a:r>
              <a:rPr lang="en-GB" dirty="0" smtClean="0"/>
              <a:t> </a:t>
            </a:r>
            <a:r>
              <a:rPr lang="en-GB" dirty="0" err="1"/>
              <a:t>kund</a:t>
            </a:r>
            <a:r>
              <a:rPr lang="en-GB" dirty="0"/>
              <a:t> </a:t>
            </a:r>
            <a:endParaRPr lang="bs-Latn-BA" dirty="0" smtClean="0"/>
          </a:p>
          <a:p>
            <a:pPr>
              <a:buNone/>
            </a:pPr>
            <a:r>
              <a:rPr lang="en-GB" dirty="0" smtClean="0"/>
              <a:t>barrage </a:t>
            </a:r>
            <a:endParaRPr lang="bs-Latn-BA" dirty="0"/>
          </a:p>
          <a:p>
            <a:pPr>
              <a:buNone/>
            </a:pPr>
            <a:endParaRPr lang="bs-Latn-BA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5572140"/>
            <a:ext cx="37147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Yamuna after </a:t>
            </a: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Hatni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kud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barrage 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20140315_175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1" y="1303738"/>
            <a:ext cx="4929190" cy="277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44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Adequate flow of Natural Fresh Waters of </a:t>
            </a:r>
            <a:r>
              <a:rPr lang="en-US" b="1" dirty="0" err="1" smtClean="0"/>
              <a:t>Yamnotri</a:t>
            </a:r>
            <a:r>
              <a:rPr lang="en-US" b="1" dirty="0" smtClean="0"/>
              <a:t> to flow on the Entire stretch of Yamuna River Bed.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bs-Latn-BA" dirty="0"/>
          </a:p>
        </p:txBody>
      </p:sp>
      <p:pic>
        <p:nvPicPr>
          <p:cNvPr id="9" name="11Recorded Sound">
            <a:hlinkClick r:id="" action="ppaction://media"/>
          </p:cNvPr>
          <p:cNvPicPr>
            <a:picLocks noRot="1" noChangeAspect="1"/>
          </p:cNvPicPr>
          <p:nvPr>
            <a:wavAudioFile r:embed="rId1" name="11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572528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24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204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171</Words>
  <Application>Microsoft Office PowerPoint</Application>
  <PresentationFormat>On-screen Show (4:3)</PresentationFormat>
  <Paragraphs>48</Paragraphs>
  <Slides>10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Mapping of the events and creation of the plan of action ( by end 2014)  </vt:lpstr>
      <vt:lpstr>One big event for the Europe </vt:lpstr>
      <vt:lpstr>Conclusion after the meeting: </vt:lpstr>
      <vt:lpstr>THANK YOU </vt:lpstr>
      <vt:lpstr>Save Yamuna Campaign  www.saveyamuna.org </vt:lpstr>
      <vt:lpstr>Action by Mann Mandir from Varsana </vt:lpstr>
      <vt:lpstr>Iskcon </vt:lpstr>
      <vt:lpstr>Adequate flow of Natural Fresh Waters of Yamnotri to flow on the Entire stretch of Yamuna River Bed.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Madayanti</dc:creator>
  <cp:lastModifiedBy>Madayanti</cp:lastModifiedBy>
  <cp:revision>31</cp:revision>
  <dcterms:created xsi:type="dcterms:W3CDTF">2014-10-02T20:00:28Z</dcterms:created>
  <dcterms:modified xsi:type="dcterms:W3CDTF">2014-10-02T23:08:15Z</dcterms:modified>
</cp:coreProperties>
</file>